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trictFirstAndLastChars="0" saveSubsetFonts="1" autoCompressPictures="0">
  <p:sldMasterIdLst>
    <p:sldMasterId id="2147483860" r:id="rId1"/>
  </p:sldMasterIdLst>
  <p:notesMasterIdLst>
    <p:notesMasterId r:id="rId11"/>
  </p:notesMasterIdLst>
  <p:sldIdLst>
    <p:sldId id="256" r:id="rId2"/>
    <p:sldId id="270" r:id="rId3"/>
    <p:sldId id="258" r:id="rId4"/>
    <p:sldId id="259" r:id="rId5"/>
    <p:sldId id="260" r:id="rId6"/>
    <p:sldId id="261" r:id="rId7"/>
    <p:sldId id="264" r:id="rId8"/>
    <p:sldId id="266" r:id="rId9"/>
    <p:sldId id="267" r:id="rId1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Arial" charset="0"/>
        <a:ea typeface="ヒラギノ角ゴ ProN W3" charset="-128"/>
        <a:cs typeface="ヒラギノ角ゴ ProN W3" charset="-128"/>
        <a:sym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Arial" charset="0"/>
        <a:ea typeface="ヒラギノ角ゴ ProN W3" charset="-128"/>
        <a:cs typeface="ヒラギノ角ゴ ProN W3" charset="-128"/>
        <a:sym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Arial" charset="0"/>
        <a:ea typeface="ヒラギノ角ゴ ProN W3" charset="-128"/>
        <a:cs typeface="ヒラギノ角ゴ ProN W3" charset="-128"/>
        <a:sym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Arial" charset="0"/>
        <a:ea typeface="ヒラギノ角ゴ ProN W3" charset="-128"/>
        <a:cs typeface="ヒラギノ角ゴ ProN W3" charset="-128"/>
        <a:sym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rgbClr val="000000"/>
        </a:solidFill>
        <a:latin typeface="Arial" charset="0"/>
        <a:ea typeface="ヒラギノ角ゴ ProN W3" charset="-128"/>
        <a:cs typeface="ヒラギノ角ゴ ProN W3" charset="-128"/>
        <a:sym typeface="Arial" charset="0"/>
      </a:defRPr>
    </a:lvl5pPr>
    <a:lvl6pPr marL="2286000" algn="l" defTabSz="457200" rtl="0" eaLnBrk="1" latinLnBrk="0" hangingPunct="1">
      <a:defRPr sz="1200" kern="1200">
        <a:solidFill>
          <a:srgbClr val="000000"/>
        </a:solidFill>
        <a:latin typeface="Arial" charset="0"/>
        <a:ea typeface="ヒラギノ角ゴ ProN W3" charset="-128"/>
        <a:cs typeface="ヒラギノ角ゴ ProN W3" charset="-128"/>
        <a:sym typeface="Arial" charset="0"/>
      </a:defRPr>
    </a:lvl6pPr>
    <a:lvl7pPr marL="2743200" algn="l" defTabSz="457200" rtl="0" eaLnBrk="1" latinLnBrk="0" hangingPunct="1">
      <a:defRPr sz="1200" kern="1200">
        <a:solidFill>
          <a:srgbClr val="000000"/>
        </a:solidFill>
        <a:latin typeface="Arial" charset="0"/>
        <a:ea typeface="ヒラギノ角ゴ ProN W3" charset="-128"/>
        <a:cs typeface="ヒラギノ角ゴ ProN W3" charset="-128"/>
        <a:sym typeface="Arial" charset="0"/>
      </a:defRPr>
    </a:lvl7pPr>
    <a:lvl8pPr marL="3200400" algn="l" defTabSz="457200" rtl="0" eaLnBrk="1" latinLnBrk="0" hangingPunct="1">
      <a:defRPr sz="1200" kern="1200">
        <a:solidFill>
          <a:srgbClr val="000000"/>
        </a:solidFill>
        <a:latin typeface="Arial" charset="0"/>
        <a:ea typeface="ヒラギノ角ゴ ProN W3" charset="-128"/>
        <a:cs typeface="ヒラギノ角ゴ ProN W3" charset="-128"/>
        <a:sym typeface="Arial" charset="0"/>
      </a:defRPr>
    </a:lvl8pPr>
    <a:lvl9pPr marL="3657600" algn="l" defTabSz="457200" rtl="0" eaLnBrk="1" latinLnBrk="0" hangingPunct="1">
      <a:defRPr sz="1200" kern="1200">
        <a:solidFill>
          <a:srgbClr val="000000"/>
        </a:solidFill>
        <a:latin typeface="Arial" charset="0"/>
        <a:ea typeface="ヒラギノ角ゴ ProN W3" charset="-128"/>
        <a:cs typeface="ヒラギノ角ゴ ProN W3" charset="-128"/>
        <a:sym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984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C3D5C9-C967-6740-9BB1-1BD136613428}" type="datetimeFigureOut">
              <a:rPr lang="en-US" smtClean="0"/>
              <a:t>8/25/11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8BC7EE-92AF-3445-A166-37575389B02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8BC7EE-92AF-3445-A166-37575389B02D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46113" y="1447800"/>
            <a:ext cx="7851775" cy="3200400"/>
          </a:xfrm>
          <a:prstGeom prst="rect">
            <a:avLst/>
          </a:prstGeom>
          <a:noFill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813" y="1537447"/>
            <a:ext cx="7826281" cy="1627093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813" y="3218329"/>
            <a:ext cx="7826281" cy="860611"/>
          </a:xfrm>
        </p:spPr>
        <p:txBody>
          <a:bodyPr rtlCol="0">
            <a:normAutofit/>
          </a:bodyPr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300"/>
              </a:spcBef>
              <a:buFont typeface="Wingdings 2" pitchFamily="18" charset="2"/>
              <a:buNone/>
              <a:defRPr sz="1800" kern="1200">
                <a:gradFill>
                  <a:gsLst>
                    <a:gs pos="0">
                      <a:schemeClr val="tx1">
                        <a:lumMod val="85000"/>
                      </a:schemeClr>
                    </a:gs>
                    <a:gs pos="100000">
                      <a:schemeClr val="tx1"/>
                    </a:gs>
                  </a:gsLst>
                  <a:lin ang="16200000" scaled="1"/>
                </a:gra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14B591-1609-634B-AB2A-47A16E500A47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0C0685-A33B-6D4D-8658-162F636F43F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6" name="Freeform 5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2856" y="1600200"/>
            <a:ext cx="3931920" cy="566738"/>
          </a:xfrm>
        </p:spPr>
        <p:txBody>
          <a:bodyPr rtlCol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400" b="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21792" y="457200"/>
            <a:ext cx="3474720" cy="510235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2856" y="2240280"/>
            <a:ext cx="3931920" cy="2103120"/>
          </a:xfrm>
        </p:spPr>
        <p:txBody>
          <a:bodyPr rtlCol="0">
            <a:normAutofit/>
          </a:bodyPr>
          <a:lstStyle>
            <a:lvl1pPr marL="0" indent="0">
              <a:buNone/>
              <a:defRPr sz="1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85E509-AC6F-E74D-8755-E51229030709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248903-FCB8-904C-A9E7-5B091D110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8577263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F1D282-1617-B843-AA10-D44F98614B33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3D744-1D83-2349-851B-369701B671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4745038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2575" y="458788"/>
            <a:ext cx="4114800" cy="3884612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1353312"/>
          </a:xfrm>
        </p:spPr>
        <p:txBody>
          <a:bodyPr anchor="t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50680-8A33-6F4C-A201-165C566AE9D5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90730E-2F03-C74C-8733-61009C01B9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Video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5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2575" y="4920520"/>
            <a:ext cx="3931920" cy="566738"/>
          </a:xfrm>
        </p:spPr>
        <p:txBody>
          <a:bodyPr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2575" y="5563458"/>
            <a:ext cx="3931920" cy="652462"/>
          </a:xfrm>
        </p:spPr>
        <p:txBody>
          <a:bodyPr/>
          <a:lstStyle>
            <a:lvl1pPr marL="0" indent="0" algn="l">
              <a:spcBef>
                <a:spcPts val="300"/>
              </a:spcBef>
              <a:buNone/>
              <a:defRPr sz="14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3"/>
          </p:nvPr>
        </p:nvSpPr>
        <p:spPr>
          <a:xfrm>
            <a:off x="4927918" y="4899025"/>
            <a:ext cx="3931920" cy="1352458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300"/>
              </a:spcBef>
              <a:buNone/>
              <a:defRPr sz="12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Media Placeholder 11"/>
          <p:cNvSpPr>
            <a:spLocks noGrp="1"/>
          </p:cNvSpPr>
          <p:nvPr>
            <p:ph type="media" sz="quarter" idx="14"/>
          </p:nvPr>
        </p:nvSpPr>
        <p:spPr>
          <a:xfrm>
            <a:off x="282575" y="458788"/>
            <a:ext cx="8577263" cy="3849624"/>
          </a:xfrm>
          <a:noFill/>
          <a:ln w="44450">
            <a:solidFill>
              <a:schemeClr val="bg1"/>
            </a:solidFill>
            <a:miter lim="800000"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 marL="349250" indent="-34925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en-US" noProof="0" smtClean="0"/>
              <a:t>Click icon to add media</a:t>
            </a:r>
            <a:endParaRPr noProof="0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8ABC09-8961-164C-A13A-CC12D7AE9DBB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29018-1D0E-A546-87BC-D2DEA4D29A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5" name="Freeform 4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F91087-5E34-2641-B391-35272F310843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D4BF2-2F60-8945-B527-761077C024B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5" name="Freeform 4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458788"/>
            <a:ext cx="1447800" cy="579278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41350" y="458788"/>
            <a:ext cx="6521450" cy="579278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7F7DB-1105-0043-88B1-2C947C3ECF99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3C010-2503-8A4B-82BB-447A163BB5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5" name="Freeform 4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2000"/>
              </a:spcBef>
              <a:defRPr/>
            </a:lvl1pPr>
            <a:lvl2pPr>
              <a:spcBef>
                <a:spcPts val="600"/>
              </a:spcBef>
              <a:defRPr/>
            </a:lvl2pPr>
            <a:lvl3pPr>
              <a:spcBef>
                <a:spcPts val="600"/>
              </a:spcBef>
              <a:defRPr/>
            </a:lvl3pPr>
            <a:lvl4pPr>
              <a:spcBef>
                <a:spcPts val="600"/>
              </a:spcBef>
              <a:defRPr/>
            </a:lvl4pPr>
            <a:lvl5pPr>
              <a:spcBef>
                <a:spcPts val="600"/>
              </a:spcBef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28E64-3D4F-E549-B7E9-48EA6895D21F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ED3340-8BD6-5F49-9B46-136B4AD0EE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371725" y="381000"/>
            <a:ext cx="4400550" cy="3048000"/>
          </a:xfrm>
          <a:noFill/>
          <a:ln w="44450">
            <a:solidFill>
              <a:schemeClr val="bg1"/>
            </a:solidFill>
            <a:miter lim="800000"/>
          </a:ln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none"/>
        </p:style>
        <p:txBody>
          <a:bodyPr rtlCol="0">
            <a:normAutofit/>
          </a:bodyPr>
          <a:lstStyle>
            <a:lvl1pPr>
              <a:buNone/>
              <a:defRPr sz="2000"/>
            </a:lvl1pPr>
          </a:lstStyle>
          <a:p>
            <a:pPr lvl="0"/>
            <a:r>
              <a:rPr lang="en-US" noProof="0" smtClean="0"/>
              <a:t>Click icon to add picture</a:t>
            </a:r>
            <a:endParaRPr noProof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41350" y="4146363"/>
            <a:ext cx="7856538" cy="1470025"/>
          </a:xfrm>
        </p:spPr>
        <p:txBody>
          <a:bodyPr>
            <a:no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1350" y="5620871"/>
            <a:ext cx="7856538" cy="614081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FFBB9E-CEB4-3B42-B1B9-15943F404132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0BB64B-1803-8145-BB3C-F09C489A9B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17059"/>
            <a:ext cx="7772400" cy="1655064"/>
          </a:xfrm>
        </p:spPr>
        <p:txBody>
          <a:bodyPr rtlCol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400" b="0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3662979"/>
            <a:ext cx="7772400" cy="1500187"/>
          </a:xfrm>
        </p:spPr>
        <p:txBody>
          <a:bodyPr rtlCol="0">
            <a:normAutofit/>
          </a:bodyPr>
          <a:lstStyle>
            <a:lvl1pPr marL="0" indent="0" algn="ctr">
              <a:spcBef>
                <a:spcPts val="300"/>
              </a:spcBef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4EABAA-F565-224B-82FD-02CFC3BF0BA3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21800-2639-1D4E-B434-41D62C2ED2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6" name="Freeform 5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1350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49501" y="1600200"/>
            <a:ext cx="3749040" cy="4651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95DA39-0ADB-8646-AC27-D027E89D9C12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4B984-C0A6-5145-B440-03AC5B4D6B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1350" y="1532964"/>
            <a:ext cx="3749040" cy="833718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41350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2601" y="1532964"/>
            <a:ext cx="3749040" cy="833718"/>
          </a:xfrm>
        </p:spPr>
        <p:txBody>
          <a:bodyPr anchor="ctr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2601" y="2362200"/>
            <a:ext cx="3749040" cy="3889375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69397-E91F-1D44-8217-DA3C5D7C1A91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76AAA-65CA-594D-8DF2-7B5E973E9F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2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4" name="Freeform 3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5" name="Freeform 4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6" name="Freeform 5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7" name="Freeform 6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8" name="Freeform 7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9" name="Freeform 8"/>
          <p:cNvSpPr/>
          <p:nvPr/>
        </p:nvSpPr>
        <p:spPr>
          <a:xfrm>
            <a:off x="280988" y="1525588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10" name="Freeform 9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11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C606BC-9F66-3543-8DB7-85E64B0E9164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12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1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54CE84-C964-A448-B1E8-3E9C4E7D8E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1C6BDC-5F8B-FF4F-B517-6F1E6B8E5A4E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3C9D2-C6F3-994F-B3FA-DE5F6E33B2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/>
          <p:nvPr/>
        </p:nvSpPr>
        <p:spPr>
          <a:xfrm>
            <a:off x="280988" y="25876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6" name="Freeform 5"/>
          <p:cNvSpPr/>
          <p:nvPr/>
        </p:nvSpPr>
        <p:spPr>
          <a:xfrm>
            <a:off x="280988" y="6399213"/>
            <a:ext cx="8558212" cy="0"/>
          </a:xfrm>
          <a:custGeom>
            <a:avLst/>
            <a:gdLst>
              <a:gd name="connsiteX0" fmla="*/ 0 w 8592671"/>
              <a:gd name="connsiteY0" fmla="*/ 0 h 0"/>
              <a:gd name="connsiteX1" fmla="*/ 8592671 w 8592671"/>
              <a:gd name="connsiteY1" fmla="*/ 0 h 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8592671">
                <a:moveTo>
                  <a:pt x="0" y="0"/>
                </a:moveTo>
                <a:lnTo>
                  <a:pt x="8592671" y="0"/>
                </a:lnTo>
              </a:path>
            </a:pathLst>
          </a:custGeom>
          <a:ln w="3175">
            <a:solidFill>
              <a:schemeClr val="tx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4340" y="802910"/>
            <a:ext cx="3474720" cy="1162050"/>
          </a:xfrm>
        </p:spPr>
        <p:txBody>
          <a:bodyPr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62010" y="449705"/>
            <a:ext cx="3931920" cy="57813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4340" y="2057399"/>
            <a:ext cx="3474720" cy="3733801"/>
          </a:xfrm>
        </p:spPr>
        <p:txBody>
          <a:bodyPr>
            <a:normAutofit/>
          </a:bodyPr>
          <a:lstStyle>
            <a:lvl1pPr marL="0" indent="0" algn="ctr">
              <a:lnSpc>
                <a:spcPct val="110000"/>
              </a:lnSpc>
              <a:buNone/>
              <a:defRPr sz="1800" b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4CED8-E5E5-0A49-9F41-6A6990C19659}" type="datetime1">
              <a:rPr lang="en-US"/>
              <a:pPr>
                <a:defRPr/>
              </a:pPr>
              <a:t>8/25/11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
              </a:t>
            </a:r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4609A-EAB7-4A41-AC6E-1E3F3BBB0C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41350" y="107950"/>
            <a:ext cx="7856538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19125" y="1600200"/>
            <a:ext cx="7878763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505200" y="6356350"/>
            <a:ext cx="2133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862E7B9C-2C2C-4B4B-A4CC-021567349C02}" type="datetime1">
              <a:rPr lang="en-US"/>
              <a:pPr>
                <a:defRPr/>
              </a:pPr>
              <a:t>8/25/11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0988" y="6356350"/>
            <a:ext cx="28956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0"/>
            <a:ext cx="7620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10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>
              <a:defRPr/>
            </a:pPr>
            <a:fld id="{A99FC007-711A-3741-9740-BAD858BE18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1" r:id="rId1"/>
    <p:sldLayoutId id="2147483922" r:id="rId2"/>
    <p:sldLayoutId id="2147483923" r:id="rId3"/>
    <p:sldLayoutId id="2147483924" r:id="rId4"/>
    <p:sldLayoutId id="2147483925" r:id="rId5"/>
    <p:sldLayoutId id="2147483926" r:id="rId6"/>
    <p:sldLayoutId id="2147483927" r:id="rId7"/>
    <p:sldLayoutId id="2147483928" r:id="rId8"/>
    <p:sldLayoutId id="2147483929" r:id="rId9"/>
    <p:sldLayoutId id="2147483930" r:id="rId10"/>
    <p:sldLayoutId id="2147483931" r:id="rId11"/>
    <p:sldLayoutId id="2147483932" r:id="rId12"/>
    <p:sldLayoutId id="2147483933" r:id="rId13"/>
    <p:sldLayoutId id="2147483934" r:id="rId14"/>
    <p:sldLayoutId id="2147483935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800" kern="12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1"/>
          </a:solidFill>
          <a:latin typeface="Corbel" charset="0"/>
          <a:ea typeface="ＭＳ Ｐゴシック" charset="-128"/>
          <a:cs typeface="ＭＳ Ｐゴシック" charset="-128"/>
        </a:defRPr>
      </a:lvl9pPr>
    </p:titleStyle>
    <p:bodyStyle>
      <a:lvl1pPr marL="349250" indent="-349250" algn="l" rtl="0" eaLnBrk="0" fontAlgn="base" hangingPunct="0">
        <a:spcBef>
          <a:spcPts val="2000"/>
        </a:spcBef>
        <a:spcAft>
          <a:spcPct val="0"/>
        </a:spcAft>
        <a:buFont typeface="Wingdings 2" charset="2"/>
        <a:buChar char=""/>
        <a:defRPr sz="2400" kern="1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85800" indent="-336550" algn="l" rtl="0" eaLnBrk="0" fontAlgn="base" hangingPunct="0">
        <a:spcBef>
          <a:spcPts val="600"/>
        </a:spcBef>
        <a:spcAft>
          <a:spcPct val="0"/>
        </a:spcAft>
        <a:buClr>
          <a:srgbClr val="A6A6A6"/>
        </a:buClr>
        <a:buFont typeface="Wingdings 2" charset="2"/>
        <a:buChar char=""/>
        <a:defRPr sz="2200" kern="1200">
          <a:solidFill>
            <a:schemeClr val="tx1"/>
          </a:solidFill>
          <a:latin typeface="+mn-lt"/>
          <a:ea typeface="ＭＳ Ｐゴシック" charset="-128"/>
          <a:cs typeface="+mn-cs"/>
        </a:defRPr>
      </a:lvl2pPr>
      <a:lvl3pPr marL="968375" indent="-282575" algn="l" rtl="0" eaLnBrk="0" fontAlgn="base" hangingPunct="0">
        <a:spcBef>
          <a:spcPts val="600"/>
        </a:spcBef>
        <a:spcAft>
          <a:spcPct val="0"/>
        </a:spcAft>
        <a:buFont typeface="Wingdings 2" charset="2"/>
        <a:buChar char=""/>
        <a:defRPr sz="2000" kern="1200">
          <a:solidFill>
            <a:schemeClr val="tx1"/>
          </a:solidFill>
          <a:latin typeface="+mn-lt"/>
          <a:ea typeface="ＭＳ Ｐゴシック" charset="-128"/>
          <a:cs typeface="+mn-cs"/>
        </a:defRPr>
      </a:lvl3pPr>
      <a:lvl4pPr marL="1263650" indent="-295275" algn="l" rtl="0" eaLnBrk="0" fontAlgn="base" hangingPunct="0">
        <a:spcBef>
          <a:spcPts val="600"/>
        </a:spcBef>
        <a:spcAft>
          <a:spcPct val="0"/>
        </a:spcAft>
        <a:buClr>
          <a:srgbClr val="A6A6A6"/>
        </a:buClr>
        <a:buFont typeface="Wingdings 2" charset="2"/>
        <a:buChar char="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4pPr>
      <a:lvl5pPr marL="1546225" indent="-282575" algn="l" rtl="0" eaLnBrk="0" fontAlgn="base" hangingPunct="0">
        <a:spcBef>
          <a:spcPts val="600"/>
        </a:spcBef>
        <a:spcAft>
          <a:spcPct val="0"/>
        </a:spcAft>
        <a:buFont typeface="Wingdings 2" charset="2"/>
        <a:buChar char=""/>
        <a:defRPr kern="1200">
          <a:solidFill>
            <a:schemeClr val="tx1"/>
          </a:solidFill>
          <a:latin typeface="+mn-lt"/>
          <a:ea typeface="ＭＳ Ｐゴシック" charset="-128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shornik@bus.ucf.edu" TargetMode="External"/><Relationship Id="rId3" Type="http://schemas.openxmlformats.org/officeDocument/2006/relationships/hyperlink" Target="http://acg6415.wikispaces.com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/>
        <p:txBody>
          <a:bodyPr rIns="30479"/>
          <a:lstStyle/>
          <a:p>
            <a:pPr fontAlgn="auto">
              <a:lnSpc>
                <a:spcPct val="95000"/>
              </a:lnSpc>
              <a:spcAft>
                <a:spcPts val="0"/>
              </a:spcAft>
              <a:defRPr/>
            </a:pPr>
            <a:r>
              <a:rPr lang="en-US" dirty="0"/>
              <a:t>ACG 6415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/>
        <p:txBody>
          <a:bodyPr rIns="30479"/>
          <a:lstStyle/>
          <a:p>
            <a:pPr marL="39688" fontAlgn="auto">
              <a:lnSpc>
                <a:spcPct val="8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sz="2800" dirty="0"/>
              <a:t>Advanced Accounting Information Systems</a:t>
            </a:r>
            <a:endParaRPr lang="en-US" sz="2800" dirty="0" smtClean="0"/>
          </a:p>
          <a:p>
            <a:pPr marL="39688" fontAlgn="auto">
              <a:lnSpc>
                <a:spcPct val="80000"/>
              </a:lnSpc>
              <a:spcAft>
                <a:spcPts val="0"/>
              </a:spcAft>
              <a:buFont typeface="Arial" charset="0"/>
              <a:buNone/>
              <a:defRPr/>
            </a:pPr>
            <a:r>
              <a:rPr lang="en-US" sz="2800" dirty="0" smtClean="0"/>
              <a:t>Fall 2011</a:t>
            </a:r>
            <a:endParaRPr lang="en-US" sz="2800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Objectives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 strong </a:t>
            </a:r>
            <a:r>
              <a:rPr lang="en-US" dirty="0" smtClean="0"/>
              <a:t>grounding in computer and network security</a:t>
            </a:r>
            <a:r>
              <a:rPr lang="en-US" dirty="0" smtClean="0"/>
              <a:t>.</a:t>
            </a:r>
          </a:p>
          <a:p>
            <a:r>
              <a:rPr lang="en-US" dirty="0" smtClean="0"/>
              <a:t>Learn </a:t>
            </a:r>
            <a:r>
              <a:rPr lang="en-US" dirty="0" smtClean="0"/>
              <a:t>the factors related to the plan-protect-respond cycle of IT </a:t>
            </a:r>
            <a:r>
              <a:rPr lang="en-US" dirty="0" smtClean="0"/>
              <a:t>security.</a:t>
            </a:r>
          </a:p>
          <a:p>
            <a:r>
              <a:rPr lang="en-US" dirty="0" smtClean="0"/>
              <a:t>A</a:t>
            </a:r>
            <a:r>
              <a:rPr lang="en-US" dirty="0" smtClean="0"/>
              <a:t>n </a:t>
            </a:r>
            <a:r>
              <a:rPr lang="en-US" dirty="0" smtClean="0"/>
              <a:t>understanding of networking </a:t>
            </a:r>
            <a:r>
              <a:rPr lang="en-US" dirty="0" smtClean="0"/>
              <a:t>concepts.</a:t>
            </a:r>
          </a:p>
          <a:p>
            <a:r>
              <a:rPr lang="en-US" dirty="0" smtClean="0"/>
              <a:t>You </a:t>
            </a:r>
            <a:r>
              <a:rPr lang="en-US" dirty="0" smtClean="0"/>
              <a:t>will learn of the importance of IT security to the accounting profession and of the various control frameworks that accountant's rely on for SOX compliance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This course </a:t>
            </a:r>
            <a:r>
              <a:rPr lang="en-US" dirty="0" smtClean="0"/>
              <a:t>is learning about </a:t>
            </a:r>
            <a:r>
              <a:rPr lang="en-US" dirty="0" smtClean="0"/>
              <a:t>defense so </a:t>
            </a:r>
            <a:r>
              <a:rPr lang="en-US" dirty="0" smtClean="0"/>
              <a:t>we will learn about many threats and how they exploit vulnerabilities but we will NOT be using these exploits in class.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9ED3340-8BD6-5F49-9B46-136B4AD0EE1A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Grp="1" noChangeArrowheads="1"/>
          </p:cNvSpPr>
          <p:nvPr>
            <p:ph type="title"/>
          </p:nvPr>
        </p:nvSpPr>
        <p:spPr/>
        <p:txBody>
          <a:bodyPr rIns="30479"/>
          <a:lstStyle/>
          <a:p>
            <a:pPr eaLnBrk="1" hangingPunct="1"/>
            <a:r>
              <a:rPr lang="en-US"/>
              <a:t>Syllabus Highlights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idx="1"/>
          </p:nvPr>
        </p:nvSpPr>
        <p:spPr/>
        <p:txBody>
          <a:bodyPr rIns="30479"/>
          <a:lstStyle/>
          <a:p>
            <a:pPr eaLnBrk="1" hangingPunct="1">
              <a:lnSpc>
                <a:spcPct val="90000"/>
              </a:lnSpc>
            </a:pPr>
            <a:r>
              <a:rPr lang="en-US" dirty="0"/>
              <a:t>Dr. Steven Hornik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email: </a:t>
            </a:r>
            <a:r>
              <a:rPr lang="en-US" u="sng" dirty="0">
                <a:solidFill>
                  <a:srgbClr val="009999"/>
                </a:solidFill>
                <a:hlinkClick r:id="rId2"/>
              </a:rPr>
              <a:t>shornik@bus.ucf.edu</a:t>
            </a: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Course Webpage: </a:t>
            </a:r>
            <a:r>
              <a:rPr lang="en-US" u="sng" dirty="0">
                <a:solidFill>
                  <a:srgbClr val="009999"/>
                </a:solidFill>
                <a:hlinkClick r:id="rId3"/>
              </a:rPr>
              <a:t>http://acg6415.wikispaces.com/</a:t>
            </a: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dirty="0"/>
              <a:t>Office Hours: Tuesday &amp; Thursday</a:t>
            </a:r>
            <a:r>
              <a:rPr lang="en-US" dirty="0" smtClean="0"/>
              <a:t> 4:30 – 5:45</a:t>
            </a:r>
            <a:r>
              <a:rPr lang="en-US" sz="2800" dirty="0" smtClean="0"/>
              <a:t>; </a:t>
            </a:r>
            <a:r>
              <a:rPr lang="en-US" sz="2800" dirty="0"/>
              <a:t>and by appointment</a:t>
            </a:r>
            <a:endParaRPr lang="en-US" dirty="0"/>
          </a:p>
          <a:p>
            <a:pPr eaLnBrk="1" hangingPunct="1">
              <a:lnSpc>
                <a:spcPct val="90000"/>
              </a:lnSpc>
            </a:pPr>
            <a:r>
              <a:rPr lang="en-US" sz="2800" dirty="0"/>
              <a:t>Office: BA1 432</a:t>
            </a:r>
          </a:p>
          <a:p>
            <a:pPr eaLnBrk="1" hangingPunct="1">
              <a:lnSpc>
                <a:spcPct val="90000"/>
              </a:lnSpc>
            </a:pPr>
            <a:r>
              <a:rPr lang="en-US" dirty="0"/>
              <a:t>IM</a:t>
            </a:r>
          </a:p>
          <a:p>
            <a:pPr marL="782638" lvl="1" eaLnBrk="1" hangingPunct="1">
              <a:lnSpc>
                <a:spcPct val="90000"/>
              </a:lnSpc>
            </a:pPr>
            <a:r>
              <a:rPr lang="en-US" sz="2000" dirty="0"/>
              <a:t>Use </a:t>
            </a:r>
            <a:r>
              <a:rPr lang="en-US" sz="2000" dirty="0" err="1"/>
              <a:t>Meebo</a:t>
            </a:r>
            <a:r>
              <a:rPr lang="en-US" sz="2000" dirty="0"/>
              <a:t> Widget in </a:t>
            </a:r>
            <a:r>
              <a:rPr lang="en-US" sz="2000" dirty="0" err="1"/>
              <a:t>Wikispaces</a:t>
            </a:r>
            <a:endParaRPr lang="en-US" sz="2000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762000" y="685800"/>
            <a:ext cx="7772400" cy="685800"/>
          </a:xfrm>
        </p:spPr>
        <p:txBody>
          <a:bodyPr rIns="30479"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>
                <a:ea typeface="+mj-ea"/>
                <a:cs typeface="+mj-cs"/>
              </a:rPr>
              <a:t>Text Book</a:t>
            </a:r>
          </a:p>
        </p:txBody>
      </p:sp>
      <p:sp>
        <p:nvSpPr>
          <p:cNvPr id="20483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1981200"/>
            <a:ext cx="7772400" cy="4876800"/>
          </a:xfrm>
        </p:spPr>
        <p:txBody>
          <a:bodyPr rIns="30479"/>
          <a:lstStyle/>
          <a:p>
            <a:pPr eaLnBrk="1" hangingPunct="1"/>
            <a:r>
              <a:rPr lang="en-US" dirty="0" smtClean="0"/>
              <a:t>Corporate Computer and Network Security, 2</a:t>
            </a:r>
            <a:r>
              <a:rPr lang="en-US" baseline="30000" dirty="0" smtClean="0"/>
              <a:t>nd</a:t>
            </a:r>
            <a:r>
              <a:rPr lang="en-US" dirty="0" smtClean="0"/>
              <a:t> Edition by Raymond R. </a:t>
            </a:r>
            <a:r>
              <a:rPr lang="en-US" dirty="0" err="1" smtClean="0"/>
              <a:t>Panko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457200"/>
            <a:ext cx="7772400" cy="990600"/>
          </a:xfrm>
        </p:spPr>
        <p:txBody>
          <a:bodyPr rIns="30479"/>
          <a:lstStyle/>
          <a:p>
            <a:pPr eaLnBrk="1" hangingPunct="1"/>
            <a:r>
              <a:rPr lang="en-US"/>
              <a:t>Grade Components</a:t>
            </a:r>
          </a:p>
        </p:txBody>
      </p:sp>
      <p:sp>
        <p:nvSpPr>
          <p:cNvPr id="21507" name="Rectangle 2"/>
          <p:cNvSpPr>
            <a:spLocks noGrp="1" noChangeArrowheads="1"/>
          </p:cNvSpPr>
          <p:nvPr>
            <p:ph idx="1"/>
          </p:nvPr>
        </p:nvSpPr>
        <p:spPr>
          <a:xfrm>
            <a:off x="381000" y="1828800"/>
            <a:ext cx="8534400" cy="4343400"/>
          </a:xfrm>
        </p:spPr>
        <p:txBody>
          <a:bodyPr rIns="30479"/>
          <a:lstStyle/>
          <a:p>
            <a:pPr eaLnBrk="1" hangingPunct="1"/>
            <a:r>
              <a:rPr lang="en-US" dirty="0"/>
              <a:t>Exam 1 </a:t>
            </a:r>
            <a:r>
              <a:rPr lang="en-US" dirty="0" smtClean="0"/>
              <a:t>(Ch. 1 - 4)*	</a:t>
            </a:r>
            <a:r>
              <a:rPr lang="en-US" dirty="0" smtClean="0">
                <a:latin typeface="ヒラギノ角ゴ ProN W3" charset="-128"/>
                <a:sym typeface="ヒラギノ角ゴ ProN W3" charset="-128"/>
              </a:rPr>
              <a:t>	</a:t>
            </a:r>
            <a:r>
              <a:rPr lang="en-US" dirty="0">
                <a:latin typeface="ヒラギノ角ゴ ProN W3" charset="-128"/>
                <a:sym typeface="ヒラギノ角ゴ ProN W3" charset="-128"/>
              </a:rPr>
              <a:t>		</a:t>
            </a:r>
            <a:r>
              <a:rPr lang="en-US" dirty="0"/>
              <a:t>200</a:t>
            </a:r>
          </a:p>
          <a:p>
            <a:pPr eaLnBrk="1" hangingPunct="1"/>
            <a:r>
              <a:rPr lang="en-US" dirty="0"/>
              <a:t>Exam 2 </a:t>
            </a:r>
            <a:r>
              <a:rPr lang="en-US" dirty="0" smtClean="0"/>
              <a:t>(Ch. 5- 9)</a:t>
            </a:r>
            <a:r>
              <a:rPr lang="en-US" dirty="0">
                <a:latin typeface="ヒラギノ角ゴ ProN W3" charset="-128"/>
                <a:sym typeface="ヒラギノ角ゴ ProN W3" charset="-128"/>
              </a:rPr>
              <a:t>				</a:t>
            </a:r>
            <a:r>
              <a:rPr lang="en-US" dirty="0"/>
              <a:t>200</a:t>
            </a:r>
            <a:endParaRPr lang="en-US" dirty="0" smtClean="0"/>
          </a:p>
          <a:p>
            <a:pPr eaLnBrk="1" hangingPunct="1"/>
            <a:r>
              <a:rPr lang="en-US" dirty="0" smtClean="0"/>
              <a:t>Test Your Understanding	</a:t>
            </a:r>
            <a:r>
              <a:rPr lang="en-US" dirty="0" smtClean="0">
                <a:latin typeface="ヒラギノ角ゴ ProN W3" charset="-128"/>
                <a:sym typeface="ヒラギノ角ゴ ProN W3" charset="-128"/>
              </a:rPr>
              <a:t>	</a:t>
            </a:r>
            <a:r>
              <a:rPr lang="en-US" dirty="0" smtClean="0"/>
              <a:t>100</a:t>
            </a:r>
          </a:p>
          <a:p>
            <a:pPr eaLnBrk="1" hangingPunct="1"/>
            <a:r>
              <a:rPr lang="en-US" dirty="0" smtClean="0">
                <a:sym typeface="ヒラギノ角ゴ ProN W3" charset="-128"/>
              </a:rPr>
              <a:t>Discussions		</a:t>
            </a:r>
            <a:r>
              <a:rPr lang="en-US" dirty="0" smtClean="0">
                <a:latin typeface="ヒラギノ角ゴ ProN W3" charset="-128"/>
                <a:sym typeface="ヒラギノ角ゴ ProN W3" charset="-128"/>
              </a:rPr>
              <a:t>	</a:t>
            </a:r>
            <a:r>
              <a:rPr lang="en-US" dirty="0">
                <a:latin typeface="ヒラギノ角ゴ ProN W3" charset="-128"/>
                <a:sym typeface="ヒラギノ角ゴ ProN W3" charset="-128"/>
              </a:rPr>
              <a:t>	</a:t>
            </a:r>
            <a:r>
              <a:rPr lang="en-US" dirty="0" smtClean="0">
                <a:latin typeface="ヒラギノ角ゴ ProN W3" charset="-128"/>
                <a:sym typeface="ヒラギノ角ゴ ProN W3" charset="-128"/>
              </a:rPr>
              <a:t>	</a:t>
            </a:r>
            <a:r>
              <a:rPr lang="en-US" dirty="0" smtClean="0"/>
              <a:t>100</a:t>
            </a:r>
          </a:p>
          <a:p>
            <a:pPr eaLnBrk="1" hangingPunct="1"/>
            <a:r>
              <a:rPr lang="en-US" dirty="0" smtClean="0">
                <a:sym typeface="ヒラギノ角ゴ ProN W3" charset="-128"/>
              </a:rPr>
              <a:t>Research Paper	</a:t>
            </a:r>
            <a:r>
              <a:rPr lang="en-US" dirty="0" smtClean="0">
                <a:latin typeface="ヒラギノ角ゴ ProN W3" charset="-128"/>
                <a:sym typeface="ヒラギノ角ゴ ProN W3" charset="-128"/>
              </a:rPr>
              <a:t>	</a:t>
            </a:r>
            <a:r>
              <a:rPr lang="en-US" dirty="0">
                <a:latin typeface="ヒラギノ角ゴ ProN W3" charset="-128"/>
                <a:sym typeface="ヒラギノ角ゴ ProN W3" charset="-128"/>
              </a:rPr>
              <a:t>	</a:t>
            </a:r>
            <a:r>
              <a:rPr lang="en-US" dirty="0" smtClean="0">
                <a:latin typeface="ヒラギノ角ゴ ProN W3" charset="-128"/>
                <a:sym typeface="ヒラギノ角ゴ ProN W3" charset="-128"/>
              </a:rPr>
              <a:t>	</a:t>
            </a:r>
            <a:r>
              <a:rPr lang="en-US" dirty="0" smtClean="0"/>
              <a:t>200</a:t>
            </a:r>
          </a:p>
          <a:p>
            <a:pPr eaLnBrk="1" hangingPunct="1">
              <a:buFont typeface="Arial" charset="0"/>
              <a:buNone/>
            </a:pPr>
            <a:endParaRPr lang="en-US" dirty="0"/>
          </a:p>
          <a:p>
            <a:pPr eaLnBrk="1" hangingPunct="1"/>
            <a:r>
              <a:rPr lang="en-US" dirty="0"/>
              <a:t>Total Points</a:t>
            </a:r>
            <a:r>
              <a:rPr lang="en-US" dirty="0">
                <a:latin typeface="ヒラギノ角ゴ ProN W3" charset="-128"/>
                <a:sym typeface="ヒラギノ角ゴ ProN W3" charset="-128"/>
              </a:rPr>
              <a:t>				</a:t>
            </a:r>
            <a:r>
              <a:rPr lang="en-US" dirty="0" smtClean="0">
                <a:latin typeface="ヒラギノ角ゴ ProN W3" charset="-128"/>
                <a:sym typeface="ヒラギノ角ゴ ProN W3" charset="-128"/>
              </a:rPr>
              <a:t>	</a:t>
            </a:r>
            <a:r>
              <a:rPr lang="en-US" dirty="0" smtClean="0">
                <a:sym typeface="ヒラギノ角ゴ ProN W3" charset="-128"/>
              </a:rPr>
              <a:t>800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1"/>
          <p:cNvSpPr>
            <a:spLocks noGrp="1" noChangeArrowheads="1"/>
          </p:cNvSpPr>
          <p:nvPr>
            <p:ph type="title"/>
          </p:nvPr>
        </p:nvSpPr>
        <p:spPr/>
        <p:txBody>
          <a:bodyPr rIns="30479"/>
          <a:lstStyle/>
          <a:p>
            <a:pPr eaLnBrk="1" hangingPunct="1"/>
            <a:r>
              <a:rPr lang="en-US"/>
              <a:t>Grading Scale</a:t>
            </a:r>
          </a:p>
        </p:txBody>
      </p:sp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xfrm>
            <a:off x="533400" y="2057400"/>
            <a:ext cx="3810000" cy="4114800"/>
          </a:xfrm>
        </p:spPr>
        <p:txBody>
          <a:bodyPr rIns="30479" rtlCol="0">
            <a:normAutofit lnSpcReduction="10000"/>
          </a:bodyPr>
          <a:lstStyle/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 Narrow" charset="0"/>
              <a:buChar char="•"/>
              <a:defRPr/>
            </a:pPr>
            <a:r>
              <a:rPr lang="en-US" sz="2800" dirty="0"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A 4.00 100-93</a:t>
            </a:r>
            <a:r>
              <a:rPr lang="en-US" sz="2800" dirty="0">
                <a:ea typeface="+mn-ea"/>
                <a:cs typeface="+mn-cs"/>
              </a:rPr>
              <a:t> </a:t>
            </a:r>
            <a:endParaRPr lang="en-US" dirty="0">
              <a:ea typeface="+mn-ea"/>
              <a:cs typeface="+mn-cs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 Narrow" charset="0"/>
              <a:buChar char="•"/>
              <a:defRPr/>
            </a:pPr>
            <a:r>
              <a:rPr lang="en-US" sz="2800" dirty="0"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A- 3.75 92-90</a:t>
            </a:r>
            <a:endParaRPr lang="en-US" sz="2800" dirty="0">
              <a:latin typeface="Arial Narrow" charset="0"/>
              <a:ea typeface="+mn-ea"/>
              <a:cs typeface="+mn-cs"/>
              <a:sym typeface="Arial Narrow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 Narrow" charset="0"/>
              <a:buChar char="•"/>
              <a:defRPr/>
            </a:pPr>
            <a:r>
              <a:rPr lang="en-US" sz="2800" dirty="0"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B+ 3.25 89-86</a:t>
            </a:r>
            <a:endParaRPr lang="en-US" sz="2800" dirty="0">
              <a:latin typeface="Arial Narrow" charset="0"/>
              <a:ea typeface="+mn-ea"/>
              <a:cs typeface="+mn-cs"/>
              <a:sym typeface="Arial Narrow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 Narrow" charset="0"/>
              <a:buChar char="•"/>
              <a:defRPr/>
            </a:pPr>
            <a:r>
              <a:rPr lang="en-US" sz="2800" dirty="0"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B 3.00 85-83</a:t>
            </a:r>
            <a:r>
              <a:rPr lang="en-US" sz="2800" dirty="0">
                <a:ea typeface="+mn-ea"/>
                <a:cs typeface="+mn-cs"/>
              </a:rPr>
              <a:t> </a:t>
            </a:r>
            <a:endParaRPr lang="en-US" dirty="0">
              <a:ea typeface="+mn-ea"/>
              <a:cs typeface="+mn-cs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 Narrow" charset="0"/>
              <a:buChar char="•"/>
              <a:defRPr/>
            </a:pPr>
            <a:r>
              <a:rPr lang="en-US" sz="2800" dirty="0"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B- 2.75 82-80</a:t>
            </a:r>
            <a:endParaRPr lang="en-US" sz="2800" dirty="0">
              <a:latin typeface="Arial Narrow" charset="0"/>
              <a:ea typeface="+mn-ea"/>
              <a:cs typeface="+mn-cs"/>
              <a:sym typeface="Arial Narrow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 Narrow" charset="0"/>
              <a:buChar char="•"/>
              <a:defRPr/>
            </a:pPr>
            <a:r>
              <a:rPr lang="en-US" sz="2800" dirty="0"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C+ 2.25 79-76</a:t>
            </a:r>
            <a:endParaRPr lang="en-US" sz="2800" dirty="0">
              <a:latin typeface="Arial Narrow" charset="0"/>
              <a:ea typeface="+mn-ea"/>
              <a:cs typeface="+mn-cs"/>
              <a:sym typeface="Arial Narrow" charset="0"/>
            </a:endParaRPr>
          </a:p>
          <a:p>
            <a:pPr eaLnBrk="1" fontAlgn="auto" hangingPunct="1">
              <a:lnSpc>
                <a:spcPct val="90000"/>
              </a:lnSpc>
              <a:spcAft>
                <a:spcPts val="0"/>
              </a:spcAft>
              <a:buFont typeface="Arial Narrow" charset="0"/>
              <a:buChar char="•"/>
              <a:defRPr/>
            </a:pPr>
            <a:r>
              <a:rPr lang="en-US" sz="2800" dirty="0"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C 2.00 75-73</a:t>
            </a:r>
            <a:r>
              <a:rPr lang="en-US" sz="2800" dirty="0">
                <a:ea typeface="+mn-ea"/>
                <a:cs typeface="+mn-cs"/>
              </a:rPr>
              <a:t> </a:t>
            </a:r>
          </a:p>
        </p:txBody>
      </p:sp>
      <p:sp>
        <p:nvSpPr>
          <p:cNvPr id="22532" name="Rectangle 3"/>
          <p:cNvSpPr>
            <a:spLocks/>
          </p:cNvSpPr>
          <p:nvPr/>
        </p:nvSpPr>
        <p:spPr bwMode="auto">
          <a:xfrm>
            <a:off x="4648200" y="2743200"/>
            <a:ext cx="3848100" cy="1892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lIns="0" tIns="0" rIns="40639" bIns="0">
            <a:prstTxWarp prst="textNoShape">
              <a:avLst/>
            </a:prstTxWarp>
          </a:bodyPr>
          <a:lstStyle/>
          <a:p>
            <a:pPr marL="382588" indent="-342900">
              <a:lnSpc>
                <a:spcPct val="90000"/>
              </a:lnSpc>
              <a:spcBef>
                <a:spcPts val="538"/>
              </a:spcBef>
              <a:buClr>
                <a:srgbClr val="000000"/>
              </a:buClr>
              <a:buSzPct val="100000"/>
              <a:buFont typeface="Arial Narrow" charset="0"/>
              <a:buChar char="•"/>
            </a:pPr>
            <a:r>
              <a:rPr lang="en-US" sz="240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C- 1.75 72-70</a:t>
            </a:r>
          </a:p>
          <a:p>
            <a:pPr marL="382588" indent="-342900">
              <a:lnSpc>
                <a:spcPct val="90000"/>
              </a:lnSpc>
              <a:spcBef>
                <a:spcPts val="538"/>
              </a:spcBef>
              <a:buClr>
                <a:srgbClr val="000000"/>
              </a:buClr>
              <a:buSzPct val="100000"/>
              <a:buFont typeface="Arial Narrow" charset="0"/>
              <a:buChar char="•"/>
            </a:pPr>
            <a:r>
              <a:rPr lang="en-US" sz="240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D+ 1.25 69-66</a:t>
            </a:r>
            <a:r>
              <a:rPr lang="en-US" sz="2400">
                <a:solidFill>
                  <a:schemeClr val="tx1"/>
                </a:solidFill>
                <a:ea typeface="Arial" charset="0"/>
                <a:cs typeface="Arial" charset="0"/>
              </a:rPr>
              <a:t> </a:t>
            </a:r>
          </a:p>
          <a:p>
            <a:pPr marL="382588" indent="-342900">
              <a:lnSpc>
                <a:spcPct val="90000"/>
              </a:lnSpc>
              <a:spcBef>
                <a:spcPts val="538"/>
              </a:spcBef>
              <a:buClr>
                <a:srgbClr val="000000"/>
              </a:buClr>
              <a:buSzPct val="100000"/>
              <a:buFont typeface="Arial Narrow" charset="0"/>
              <a:buChar char="•"/>
            </a:pPr>
            <a:r>
              <a:rPr lang="en-US" sz="240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D 1.00 65-63</a:t>
            </a:r>
            <a:r>
              <a:rPr lang="en-US" sz="2400">
                <a:solidFill>
                  <a:schemeClr val="tx1"/>
                </a:solidFill>
                <a:ea typeface="Arial" charset="0"/>
                <a:cs typeface="Arial" charset="0"/>
              </a:rPr>
              <a:t> </a:t>
            </a:r>
          </a:p>
          <a:p>
            <a:pPr marL="382588" indent="-342900">
              <a:lnSpc>
                <a:spcPct val="90000"/>
              </a:lnSpc>
              <a:spcBef>
                <a:spcPts val="538"/>
              </a:spcBef>
              <a:buClr>
                <a:srgbClr val="000000"/>
              </a:buClr>
              <a:buSzPct val="100000"/>
              <a:buFont typeface="Arial Narrow" charset="0"/>
              <a:buChar char="•"/>
            </a:pPr>
            <a:r>
              <a:rPr lang="en-US" sz="240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D- 0.75 62-60</a:t>
            </a:r>
            <a:r>
              <a:rPr lang="en-US" sz="2400">
                <a:solidFill>
                  <a:schemeClr val="tx1"/>
                </a:solidFill>
                <a:ea typeface="Arial" charset="0"/>
                <a:cs typeface="Arial" charset="0"/>
              </a:rPr>
              <a:t> </a:t>
            </a:r>
          </a:p>
          <a:p>
            <a:pPr marL="382588" indent="-342900">
              <a:lnSpc>
                <a:spcPct val="90000"/>
              </a:lnSpc>
              <a:spcBef>
                <a:spcPts val="538"/>
              </a:spcBef>
              <a:buClr>
                <a:srgbClr val="000000"/>
              </a:buClr>
              <a:buSzPct val="100000"/>
              <a:buFont typeface="Arial Narrow" charset="0"/>
              <a:buChar char="•"/>
            </a:pPr>
            <a:r>
              <a:rPr lang="en-US" sz="2400">
                <a:solidFill>
                  <a:schemeClr val="tx1"/>
                </a:solidFill>
                <a:latin typeface="Arial Narrow" charset="0"/>
                <a:ea typeface="Arial Narrow" charset="0"/>
                <a:cs typeface="Arial Narrow" charset="0"/>
                <a:sym typeface="Arial Narrow" charset="0"/>
              </a:rPr>
              <a:t>F 0.00 &lt;59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1"/>
          <p:cNvSpPr>
            <a:spLocks noGrp="1" noChangeArrowheads="1"/>
          </p:cNvSpPr>
          <p:nvPr>
            <p:ph type="title"/>
          </p:nvPr>
        </p:nvSpPr>
        <p:spPr/>
        <p:txBody>
          <a:bodyPr rIns="30479"/>
          <a:lstStyle/>
          <a:p>
            <a:pPr eaLnBrk="1" hangingPunct="1"/>
            <a:r>
              <a:rPr lang="en-US"/>
              <a:t>Exams</a:t>
            </a:r>
          </a:p>
        </p:txBody>
      </p:sp>
      <p:sp>
        <p:nvSpPr>
          <p:cNvPr id="24579" name="Rectangle 2"/>
          <p:cNvSpPr>
            <a:spLocks noGrp="1" noChangeArrowheads="1"/>
          </p:cNvSpPr>
          <p:nvPr>
            <p:ph idx="1"/>
          </p:nvPr>
        </p:nvSpPr>
        <p:spPr/>
        <p:txBody>
          <a:bodyPr rIns="30479"/>
          <a:lstStyle/>
          <a:p>
            <a:pPr eaLnBrk="1" hangingPunct="1"/>
            <a:r>
              <a:rPr lang="en-US" dirty="0"/>
              <a:t>Multiple choice</a:t>
            </a:r>
          </a:p>
          <a:p>
            <a:pPr eaLnBrk="1" hangingPunct="1"/>
            <a:r>
              <a:rPr lang="en-US" dirty="0"/>
              <a:t>Matching</a:t>
            </a:r>
          </a:p>
          <a:p>
            <a:pPr eaLnBrk="1" hangingPunct="1"/>
            <a:r>
              <a:rPr lang="en-US" dirty="0"/>
              <a:t>Short-answer</a:t>
            </a:r>
            <a:endParaRPr lang="en-US" dirty="0" smtClean="0"/>
          </a:p>
          <a:p>
            <a:pPr eaLnBrk="1" hangingPunct="1"/>
            <a:r>
              <a:rPr lang="en-US" dirty="0" smtClean="0"/>
              <a:t>More details once I actually write the exam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7772400" cy="914400"/>
          </a:xfrm>
        </p:spPr>
        <p:txBody>
          <a:bodyPr rIns="30479"/>
          <a:lstStyle/>
          <a:p>
            <a:pPr eaLnBrk="1" hangingPunct="1"/>
            <a:r>
              <a:rPr lang="en-US"/>
              <a:t>WikiSpace</a:t>
            </a:r>
          </a:p>
        </p:txBody>
      </p:sp>
      <p:sp>
        <p:nvSpPr>
          <p:cNvPr id="12290" name="Rectangle 2"/>
          <p:cNvSpPr>
            <a:spLocks noGrp="1" noChangeArrowheads="1"/>
          </p:cNvSpPr>
          <p:nvPr>
            <p:ph idx="1"/>
          </p:nvPr>
        </p:nvSpPr>
        <p:spPr>
          <a:xfrm>
            <a:off x="762000" y="1676400"/>
            <a:ext cx="7924800" cy="4724400"/>
          </a:xfrm>
        </p:spPr>
        <p:txBody>
          <a:bodyPr rIns="30479"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000"/>
              <a:t>E-mail Invitation or Click “Join” button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/>
              <a:t>Join if you haven’t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Collaborative Web Pages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/>
              <a:t>You can Add material to any page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/>
              <a:t>You can Edit material already posted to a page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/>
              <a:t>You can Delete material posted to a page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/>
              <a:t>You can Create a new page with new material</a:t>
            </a:r>
          </a:p>
          <a:p>
            <a:pPr eaLnBrk="1" hangingPunct="1">
              <a:lnSpc>
                <a:spcPct val="80000"/>
              </a:lnSpc>
            </a:pPr>
            <a:r>
              <a:rPr lang="en-US" sz="2000"/>
              <a:t>Material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/>
              <a:t>text content</a:t>
            </a:r>
          </a:p>
          <a:p>
            <a:pPr marL="782638" lvl="1" eaLnBrk="1" hangingPunct="1">
              <a:lnSpc>
                <a:spcPct val="80000"/>
              </a:lnSpc>
            </a:pPr>
            <a:r>
              <a:rPr lang="en-US" sz="1800"/>
              <a:t>Hyperlinks</a:t>
            </a:r>
          </a:p>
          <a:p>
            <a:pPr marL="1182688" lvl="2" eaLnBrk="1" hangingPunct="1">
              <a:lnSpc>
                <a:spcPct val="80000"/>
              </a:lnSpc>
            </a:pPr>
            <a:r>
              <a:rPr lang="en-US" sz="1600"/>
              <a:t>WebPages, Podcasts, Video, Audio, etc.</a:t>
            </a:r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1"/>
          <p:cNvSpPr>
            <a:spLocks noGrp="1" noChangeArrowheads="1"/>
          </p:cNvSpPr>
          <p:nvPr>
            <p:ph type="title"/>
          </p:nvPr>
        </p:nvSpPr>
        <p:spPr/>
        <p:txBody>
          <a:bodyPr rIns="30479"/>
          <a:lstStyle/>
          <a:p>
            <a:pPr eaLnBrk="1" hangingPunct="1"/>
            <a:r>
              <a:rPr lang="en-US"/>
              <a:t>Wiki Pages to Update</a:t>
            </a:r>
          </a:p>
        </p:txBody>
      </p:sp>
      <p:sp>
        <p:nvSpPr>
          <p:cNvPr id="27651" name="Rectangle 2"/>
          <p:cNvSpPr>
            <a:spLocks noGrp="1" noChangeArrowheads="1"/>
          </p:cNvSpPr>
          <p:nvPr>
            <p:ph idx="1"/>
          </p:nvPr>
        </p:nvSpPr>
        <p:spPr/>
        <p:txBody>
          <a:bodyPr rIns="30479"/>
          <a:lstStyle/>
          <a:p>
            <a:pPr eaLnBrk="1" hangingPunct="1"/>
            <a:r>
              <a:rPr lang="en-US" dirty="0" smtClean="0"/>
              <a:t>Technology Discussion</a:t>
            </a:r>
            <a:endParaRPr lang="en-US" dirty="0"/>
          </a:p>
        </p:txBody>
      </p:sp>
    </p:spTree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hibit">
  <a:themeElements>
    <a:clrScheme name="Exhibit">
      <a:dk1>
        <a:sysClr val="windowText" lastClr="000000"/>
      </a:dk1>
      <a:lt1>
        <a:sysClr val="window" lastClr="FFFFFF"/>
      </a:lt1>
      <a:dk2>
        <a:srgbClr val="1C3264"/>
      </a:dk2>
      <a:lt2>
        <a:srgbClr val="CCCCCC"/>
      </a:lt2>
      <a:accent1>
        <a:srgbClr val="3399FF"/>
      </a:accent1>
      <a:accent2>
        <a:srgbClr val="69FFFF"/>
      </a:accent2>
      <a:accent3>
        <a:srgbClr val="CCFF33"/>
      </a:accent3>
      <a:accent4>
        <a:srgbClr val="3333FF"/>
      </a:accent4>
      <a:accent5>
        <a:srgbClr val="9933FF"/>
      </a:accent5>
      <a:accent6>
        <a:srgbClr val="FF33FF"/>
      </a:accent6>
      <a:hlink>
        <a:srgbClr val="6699FF"/>
      </a:hlink>
      <a:folHlink>
        <a:srgbClr val="9999CC"/>
      </a:folHlink>
    </a:clrScheme>
    <a:fontScheme name="Exhibit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Exhibit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50000"/>
                <a:satMod val="110000"/>
                <a:lumMod val="70000"/>
              </a:schemeClr>
            </a:gs>
            <a:gs pos="50000">
              <a:schemeClr val="phClr">
                <a:tint val="80000"/>
                <a:satMod val="135000"/>
              </a:schemeClr>
            </a:gs>
            <a:gs pos="100000">
              <a:schemeClr val="phClr">
                <a:tint val="3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10000"/>
                <a:lumMod val="70000"/>
              </a:schemeClr>
            </a:gs>
            <a:gs pos="65000">
              <a:schemeClr val="phClr">
                <a:shade val="90000"/>
                <a:satMod val="200000"/>
                <a:lumMod val="110000"/>
              </a:schemeClr>
            </a:gs>
            <a:gs pos="100000">
              <a:schemeClr val="phClr">
                <a:tint val="90000"/>
                <a:shade val="100000"/>
                <a:satMod val="250000"/>
                <a:lumMod val="150000"/>
              </a:schemeClr>
            </a:gs>
          </a:gsLst>
          <a:lin ang="16200000" scaled="1"/>
        </a:gradFill>
      </a:fillStyleLst>
      <a:lnStyleLst>
        <a:ln w="31750" cap="flat" cmpd="sng" algn="ctr">
          <a:solidFill>
            <a:schemeClr val="phClr">
              <a:satMod val="105000"/>
            </a:schemeClr>
          </a:solidFill>
          <a:prstDash val="solid"/>
        </a:ln>
        <a:ln w="50800" cap="flat" cmpd="sng" algn="ctr">
          <a:solidFill>
            <a:schemeClr val="phClr">
              <a:alpha val="95000"/>
            </a:schemeClr>
          </a:solidFill>
          <a:prstDash val="solid"/>
        </a:ln>
        <a:ln w="50800" cap="flat" cmpd="sng" algn="ctr">
          <a:solidFill>
            <a:schemeClr val="phClr">
              <a:alpha val="9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5000" endPos="15000" dist="50800" dir="5400000" sy="-100000" rotWithShape="0"/>
          </a:effectLst>
        </a:effectStyle>
        <a:effectStyle>
          <a:effectLst>
            <a:innerShdw blurRad="76200" dist="25400" dir="5400000">
              <a:srgbClr val="FFFFFF">
                <a:alpha val="50000"/>
              </a:srgbClr>
            </a:innerShdw>
            <a:outerShdw blurRad="254000" dist="254000" dir="5400000" sx="90000" sy="-30000" rotWithShape="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twoPt" dir="t">
              <a:rot lat="0" lon="0" rev="54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70000"/>
                <a:satMod val="120000"/>
                <a:lumMod val="30000"/>
              </a:schemeClr>
              <a:schemeClr val="phClr">
                <a:tint val="70000"/>
                <a:satMod val="500000"/>
                <a:lumMod val="50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Exhibit.thmx</Template>
  <TotalTime>148</TotalTime>
  <Pages>0</Pages>
  <Words>376</Words>
  <Characters>0</Characters>
  <Application>Microsoft Macintosh PowerPoint</Application>
  <PresentationFormat>On-screen Show (4:3)</PresentationFormat>
  <Lines>0</Lines>
  <Paragraphs>61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7" baseType="lpstr">
      <vt:lpstr>Arial</vt:lpstr>
      <vt:lpstr>ヒラギノ角ゴ ProN W3</vt:lpstr>
      <vt:lpstr>Corbel</vt:lpstr>
      <vt:lpstr>ＭＳ Ｐゴシック</vt:lpstr>
      <vt:lpstr>Wingdings 2</vt:lpstr>
      <vt:lpstr>Calibri</vt:lpstr>
      <vt:lpstr>Arial Narrow</vt:lpstr>
      <vt:lpstr>Exhibit</vt:lpstr>
      <vt:lpstr>ACG 6415</vt:lpstr>
      <vt:lpstr>Course Objectives</vt:lpstr>
      <vt:lpstr>Syllabus Highlights</vt:lpstr>
      <vt:lpstr>Text Book</vt:lpstr>
      <vt:lpstr>Grade Components</vt:lpstr>
      <vt:lpstr>Grading Scale</vt:lpstr>
      <vt:lpstr>Exams</vt:lpstr>
      <vt:lpstr>WikiSpace</vt:lpstr>
      <vt:lpstr>Wiki Pages to Update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ACG 5405 Intro</dc:title>
  <dc:subject/>
  <dc:creator>shornik</dc:creator>
  <cp:keywords/>
  <dc:description/>
  <cp:lastModifiedBy>Steven Hornik</cp:lastModifiedBy>
  <cp:revision>7</cp:revision>
  <dcterms:created xsi:type="dcterms:W3CDTF">2011-08-25T15:27:43Z</dcterms:created>
  <dcterms:modified xsi:type="dcterms:W3CDTF">2011-08-25T15:38:09Z</dcterms:modified>
</cp:coreProperties>
</file>